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3" r:id="rId4"/>
    <p:sldId id="259" r:id="rId5"/>
    <p:sldId id="262" r:id="rId6"/>
    <p:sldId id="264" r:id="rId7"/>
    <p:sldId id="260" r:id="rId8"/>
    <p:sldId id="261" r:id="rId9"/>
    <p:sldId id="258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0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dirty="0"/>
              <a:t>4/27/2013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dirty="0"/>
              <a:t>4/27/2013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dirty="0"/>
              <a:t>4/27/2013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dirty="0"/>
              <a:t>4/27/2013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dirty="0"/>
              <a:t>4/27/2013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dirty="0"/>
              <a:t>4/27/2013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dirty="0"/>
              <a:t>4/27/2013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dirty="0"/>
              <a:t>4/27/2013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t>4/27/2013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dirty="0"/>
              <a:t>4/27/2013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dirty="0"/>
              <a:t>4/27/2013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t>4/27/2013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ance.fr/gastronomie/le-comte" TargetMode="External"/><Relationship Id="rId7" Type="http://schemas.openxmlformats.org/officeDocument/2006/relationships/image" Target="../media/image10.jpg"/><Relationship Id="rId2" Type="http://schemas.openxmlformats.org/officeDocument/2006/relationships/hyperlink" Target="http://www.france.fr/gastronomie/le-salers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hyperlink" Target="http://www.france.fr/gastronomie/le-beaufor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ance.fr/gastronomie/laligot" TargetMode="External"/><Relationship Id="rId2" Type="http://schemas.openxmlformats.org/officeDocument/2006/relationships/hyperlink" Target="http://www.france.fr/regions-et-metropoles/corse-une-montagne-dans-la-me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ance.fr/gastronomie/le-brie-de-meaux" TargetMode="External"/><Relationship Id="rId2" Type="http://schemas.openxmlformats.org/officeDocument/2006/relationships/hyperlink" Target="http://www.france.fr/gastronomie/le-camembert-de-normandi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hyperlink" Target="http://www.france.fr/gastronomie/le-roquefor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eux-geographiques.com/jeux-en-ligne-Jeu-Fromages-de-France-_pageid80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995597"/>
            <a:ext cx="10058400" cy="603024"/>
          </a:xfrm>
        </p:spPr>
        <p:txBody>
          <a:bodyPr/>
          <a:lstStyle/>
          <a:p>
            <a:r>
              <a:rPr lang="fr-FR" dirty="0" smtClean="0"/>
              <a:t>LES FROMAGES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165" y="123454"/>
            <a:ext cx="5702590" cy="48371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039" y="169597"/>
            <a:ext cx="3721100" cy="482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947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26" name="Picture 2" descr="http://www.routedesfromages.com/userfiles/image/coupe_fromages_fina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102" y="286603"/>
            <a:ext cx="7198669" cy="608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3190" y="1737360"/>
            <a:ext cx="24790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IL FAUT CHAMBRER LES FROMAGES AVANT DE LES MANGER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588112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3474720" cy="1450757"/>
          </a:xfrm>
        </p:spPr>
        <p:txBody>
          <a:bodyPr/>
          <a:lstStyle/>
          <a:p>
            <a:r>
              <a:rPr lang="fr-FR" dirty="0" smtClean="0"/>
              <a:t>Déguster un fromage…</a:t>
            </a:r>
            <a:endParaRPr lang="fr-FR" dirty="0"/>
          </a:p>
        </p:txBody>
      </p:sp>
      <p:pic>
        <p:nvPicPr>
          <p:cNvPr id="2050" name="Picture 2" descr="http://www.xavier.fr/IMG/cache-450x485/aromes_roue-450x48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714" y="0"/>
            <a:ext cx="7402286" cy="719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044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Chaque région française produits des fromages différents…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025" y="1634153"/>
            <a:ext cx="4443211" cy="4612054"/>
          </a:xfrm>
        </p:spPr>
      </p:pic>
    </p:spTree>
    <p:extLst>
      <p:ext uri="{BB962C8B-B14F-4D97-AF65-F5344CB8AC3E}">
        <p14:creationId xmlns:p14="http://schemas.microsoft.com/office/powerpoint/2010/main" val="3290449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On commence par le lait caillé de …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fr-FR" dirty="0" smtClean="0"/>
              <a:t>Le lait de vache: 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Le lait de chèvre: 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Le lait de brebis: 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2. le caille de lait</a:t>
            </a:r>
          </a:p>
          <a:p>
            <a:endParaRPr lang="fr-FR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Le lait de brebis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Le caillé de lait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680" y="3782709"/>
            <a:ext cx="2540000" cy="190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833" y="1980717"/>
            <a:ext cx="2110740" cy="14071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161" y="4060614"/>
            <a:ext cx="2106507" cy="16270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8213" y="1737360"/>
            <a:ext cx="2167467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319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différentes sortes de fromages: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fr-FR" b="1" dirty="0"/>
              <a:t>Les fromages à pâte </a:t>
            </a:r>
            <a:r>
              <a:rPr lang="fr-FR" b="1" dirty="0" smtClean="0"/>
              <a:t>pressée</a:t>
            </a:r>
          </a:p>
          <a:p>
            <a:pPr fontAlgn="base"/>
            <a:r>
              <a:rPr lang="fr-FR" b="1" dirty="0" smtClean="0"/>
              <a:t>Les fromages </a:t>
            </a:r>
            <a:r>
              <a:rPr lang="fr-FR" b="1" dirty="0"/>
              <a:t>à </a:t>
            </a:r>
            <a:r>
              <a:rPr lang="fr-FR" b="1" dirty="0" smtClean="0"/>
              <a:t>pâte fraîche</a:t>
            </a:r>
          </a:p>
          <a:p>
            <a:pPr fontAlgn="base"/>
            <a:r>
              <a:rPr lang="fr-FR" b="1" dirty="0" smtClean="0"/>
              <a:t>Les fromages </a:t>
            </a:r>
            <a:r>
              <a:rPr lang="fr-FR" b="1" dirty="0"/>
              <a:t>à pâte </a:t>
            </a:r>
            <a:r>
              <a:rPr lang="fr-FR" b="1" dirty="0" smtClean="0"/>
              <a:t>molle</a:t>
            </a:r>
          </a:p>
          <a:p>
            <a:pPr fontAlgn="base"/>
            <a:r>
              <a:rPr lang="fr-FR" b="1" dirty="0" smtClean="0"/>
              <a:t>Les fromages </a:t>
            </a:r>
            <a:r>
              <a:rPr lang="fr-FR" b="1" dirty="0"/>
              <a:t>à pâte </a:t>
            </a:r>
            <a:r>
              <a:rPr lang="fr-FR" b="1" dirty="0" smtClean="0"/>
              <a:t>persillée</a:t>
            </a:r>
          </a:p>
          <a:p>
            <a:pPr fontAlgn="base"/>
            <a:endParaRPr lang="fr-FR" b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7972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fr-FR" b="1" dirty="0" smtClean="0"/>
              <a:t>Les fromages </a:t>
            </a:r>
            <a:r>
              <a:rPr lang="fr-FR" b="1" dirty="0"/>
              <a:t>à pâte pressée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16114" y="1890899"/>
            <a:ext cx="5918926" cy="4069635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fr-FR" b="1" dirty="0"/>
              <a:t>Fromages à pâte pressée non cuite</a:t>
            </a:r>
            <a:r>
              <a:rPr lang="fr-FR" dirty="0"/>
              <a:t> pour lesquels le caillé est pressé, puis laissé à l'affinage : cantal, saint-nectaire, </a:t>
            </a:r>
            <a:r>
              <a:rPr lang="fr-FR" dirty="0" err="1"/>
              <a:t>bethmale</a:t>
            </a:r>
            <a:r>
              <a:rPr lang="fr-FR" dirty="0"/>
              <a:t>, </a:t>
            </a:r>
            <a:r>
              <a:rPr lang="fr-FR" u="sng" dirty="0">
                <a:hlinkClick r:id="rId2"/>
              </a:rPr>
              <a:t>salers</a:t>
            </a:r>
            <a:r>
              <a:rPr lang="fr-FR" dirty="0"/>
              <a:t>, morbier, reblochon</a:t>
            </a:r>
            <a:r>
              <a:rPr lang="fr-FR" dirty="0" smtClean="0"/>
              <a:t>…</a:t>
            </a:r>
          </a:p>
          <a:p>
            <a:pPr marL="0" indent="0" fontAlgn="base">
              <a:buNone/>
            </a:pPr>
            <a:endParaRPr lang="fr-FR" b="1" dirty="0" smtClean="0"/>
          </a:p>
          <a:p>
            <a:pPr marL="0" indent="0" fontAlgn="base">
              <a:buNone/>
            </a:pPr>
            <a:endParaRPr lang="fr-FR" b="1" dirty="0"/>
          </a:p>
          <a:p>
            <a:pPr marL="0" indent="0" fontAlgn="base">
              <a:buNone/>
            </a:pPr>
            <a:r>
              <a:rPr lang="fr-FR" b="1" dirty="0" smtClean="0"/>
              <a:t>Fromages </a:t>
            </a:r>
            <a:r>
              <a:rPr lang="fr-FR" b="1" dirty="0"/>
              <a:t>à pâte pressée demi-cuite</a:t>
            </a:r>
            <a:r>
              <a:rPr lang="fr-FR" dirty="0"/>
              <a:t> : abondance, </a:t>
            </a:r>
            <a:r>
              <a:rPr lang="fr-FR" dirty="0" err="1"/>
              <a:t>pyrénées</a:t>
            </a:r>
            <a:r>
              <a:rPr lang="fr-FR" dirty="0"/>
              <a:t>.</a:t>
            </a:r>
          </a:p>
          <a:p>
            <a:pPr marL="0" indent="0" fontAlgn="base">
              <a:buNone/>
            </a:pPr>
            <a:endParaRPr lang="fr-FR" b="1" dirty="0" smtClean="0"/>
          </a:p>
          <a:p>
            <a:pPr marL="0" indent="0" fontAlgn="base">
              <a:buNone/>
            </a:pPr>
            <a:endParaRPr lang="fr-FR" b="1" dirty="0"/>
          </a:p>
          <a:p>
            <a:pPr marL="0" indent="0" fontAlgn="base">
              <a:buNone/>
            </a:pPr>
            <a:r>
              <a:rPr lang="fr-FR" b="1" dirty="0" smtClean="0"/>
              <a:t>Fromages </a:t>
            </a:r>
            <a:r>
              <a:rPr lang="fr-FR" b="1" dirty="0"/>
              <a:t>à pâte pressée cuite ou pâte dure</a:t>
            </a:r>
            <a:r>
              <a:rPr lang="fr-FR" dirty="0"/>
              <a:t> : emmental, </a:t>
            </a:r>
            <a:r>
              <a:rPr lang="fr-FR" u="sng" dirty="0">
                <a:hlinkClick r:id="rId3"/>
              </a:rPr>
              <a:t>comté</a:t>
            </a:r>
            <a:r>
              <a:rPr lang="fr-FR" dirty="0"/>
              <a:t>, </a:t>
            </a:r>
            <a:r>
              <a:rPr lang="fr-FR" u="sng" dirty="0">
                <a:hlinkClick r:id="rId4"/>
              </a:rPr>
              <a:t>beaufort</a:t>
            </a:r>
            <a:r>
              <a:rPr lang="fr-FR" dirty="0"/>
              <a:t>, gruyère… pour lesquels, après pressage, le caillé est chauffé à 65 °C puis laissé à l'affinage</a:t>
            </a:r>
            <a:r>
              <a:rPr lang="fr-FR" dirty="0" smtClean="0"/>
              <a:t>.</a:t>
            </a:r>
          </a:p>
          <a:p>
            <a:pPr fontAlgn="base"/>
            <a:endParaRPr lang="fr-FR" dirty="0"/>
          </a:p>
          <a:p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059" y="4432487"/>
            <a:ext cx="1219200" cy="1771650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0" y="1737360"/>
            <a:ext cx="2806322" cy="18723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244" y="3609703"/>
            <a:ext cx="2800998" cy="1708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85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Les fromages à pâte fraîche</a:t>
            </a:r>
            <a:br>
              <a:rPr lang="fr-FR" b="1" dirty="0"/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Les fromages dits « frais » sont les fromages qui ne sont pas </a:t>
            </a:r>
            <a:r>
              <a:rPr lang="fr-FR" b="1" dirty="0"/>
              <a:t>affinés</a:t>
            </a:r>
            <a:r>
              <a:rPr lang="fr-FR" dirty="0"/>
              <a:t>, comme par exemple le fromage blanc. Parmi ces fromages, on trouve le caillé du midi de la France</a:t>
            </a:r>
            <a:r>
              <a:rPr lang="fr-FR" b="1" u="sng" dirty="0"/>
              <a:t>, la faisselle du nord </a:t>
            </a:r>
            <a:r>
              <a:rPr lang="fr-FR" dirty="0"/>
              <a:t>de la France, le </a:t>
            </a:r>
            <a:r>
              <a:rPr lang="fr-FR" dirty="0" err="1"/>
              <a:t>brocciu</a:t>
            </a:r>
            <a:r>
              <a:rPr lang="fr-FR" dirty="0"/>
              <a:t> </a:t>
            </a:r>
            <a:r>
              <a:rPr lang="fr-FR" u="sng" dirty="0">
                <a:hlinkClick r:id="rId2"/>
              </a:rPr>
              <a:t>corse</a:t>
            </a:r>
            <a:r>
              <a:rPr lang="fr-FR" dirty="0"/>
              <a:t> ou encore la tome fraîche de cantal, qui sert à fabriquer des plats typiques de la Haute Auvergne et de l'Aveyron comme la truffade ou </a:t>
            </a:r>
            <a:r>
              <a:rPr lang="fr-FR" u="sng" dirty="0">
                <a:hlinkClick r:id="rId3"/>
              </a:rPr>
              <a:t>l'aligot</a:t>
            </a:r>
            <a:r>
              <a:rPr lang="fr-FR" dirty="0"/>
              <a:t>.</a:t>
            </a:r>
          </a:p>
          <a:p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894" y="3106057"/>
            <a:ext cx="5002591" cy="375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723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624114"/>
            <a:ext cx="10058400" cy="595086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Les fromages à pâte molle: pas de pressage</a:t>
            </a:r>
            <a:br>
              <a:rPr lang="fr-FR" b="1" dirty="0" smtClean="0"/>
            </a:br>
            <a:endParaRPr lang="fr-F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8233571"/>
              </p:ext>
            </p:extLst>
          </p:nvPr>
        </p:nvGraphicFramePr>
        <p:xfrm>
          <a:off x="0" y="1314994"/>
          <a:ext cx="12119429" cy="530352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5569461"/>
                <a:gridCol w="6549968"/>
              </a:tblGrid>
              <a:tr h="4992914">
                <a:tc>
                  <a:txBody>
                    <a:bodyPr/>
                    <a:lstStyle/>
                    <a:p>
                      <a:pPr fontAlgn="base"/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Fromages à pâte molle à croûte fleurie</a:t>
                      </a:r>
                      <a:r>
                        <a:rPr lang="fr-FR" dirty="0" smtClean="0"/>
                        <a:t> :</a:t>
                      </a:r>
                    </a:p>
                    <a:p>
                      <a:pPr fontAlgn="base"/>
                      <a:r>
                        <a:rPr lang="fr-FR" dirty="0" smtClean="0"/>
                        <a:t> </a:t>
                      </a:r>
                      <a:r>
                        <a:rPr lang="fr-FR" u="sng" dirty="0" smtClean="0">
                          <a:hlinkClick r:id="rId2"/>
                        </a:rPr>
                        <a:t>camembert</a:t>
                      </a:r>
                      <a:r>
                        <a:rPr lang="fr-FR" dirty="0" smtClean="0"/>
                        <a:t>, carré de l'Est, </a:t>
                      </a:r>
                      <a:r>
                        <a:rPr lang="fr-FR" u="sng" dirty="0" smtClean="0">
                          <a:hlinkClick r:id="rId3"/>
                        </a:rPr>
                        <a:t>brie</a:t>
                      </a:r>
                      <a:r>
                        <a:rPr lang="fr-FR" dirty="0" smtClean="0"/>
                        <a:t>, coulommiers, neufchâtel… tous ces fromages sont recouverts en surface d'une moisissure comestible qui provoque pendant l'affinage en cave l'apparition d'une croûte dite « fleurie ».</a:t>
                      </a:r>
                    </a:p>
                    <a:p>
                      <a:pPr fontAlgn="base"/>
                      <a:endParaRPr lang="fr-FR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fontAlgn="base"/>
                      <a:r>
                        <a:rPr lang="fr-FR" b="1" dirty="0" smtClean="0">
                          <a:solidFill>
                            <a:srgbClr val="FF0000"/>
                          </a:solidFill>
                        </a:rPr>
                        <a:t>Fromages à pâte molle à croûte lavée </a:t>
                      </a:r>
                      <a:r>
                        <a:rPr lang="fr-FR" dirty="0" smtClean="0"/>
                        <a:t>:</a:t>
                      </a:r>
                    </a:p>
                    <a:p>
                      <a:pPr fontAlgn="base"/>
                      <a:r>
                        <a:rPr lang="fr-FR" dirty="0" smtClean="0"/>
                        <a:t> livarot, munster, maroilles… la croûte subit, au cours de l'affinage, des lavages à l'eau salée et des brossages qui favorisent le développement d'une flore bactérienne souple rouge orangé, conférant à ces fromages une saveur et une odeur prononcées. L'époisses est lavé avec de l'eau enrichie au Marc de Bourgogne.</a:t>
                      </a:r>
                    </a:p>
                    <a:p>
                      <a:pPr fontAlgn="base"/>
                      <a:r>
                        <a:rPr lang="fr-FR" dirty="0" smtClean="0"/>
                        <a:t> </a:t>
                      </a:r>
                    </a:p>
                    <a:p>
                      <a:pPr fontAlgn="base"/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Fromages à pâte molle à croûte naturelle</a:t>
                      </a:r>
                      <a:r>
                        <a:rPr lang="fr-FR" dirty="0" smtClean="0"/>
                        <a:t> : </a:t>
                      </a:r>
                    </a:p>
                    <a:p>
                      <a:pPr fontAlgn="base"/>
                      <a:r>
                        <a:rPr lang="fr-FR" dirty="0" smtClean="0"/>
                        <a:t>chabichou du Poitou, chevrotin, crottin de Chavignol, rocamadour, </a:t>
                      </a:r>
                      <a:r>
                        <a:rPr lang="fr-FR" dirty="0" err="1" smtClean="0"/>
                        <a:t>pélardon</a:t>
                      </a:r>
                      <a:r>
                        <a:rPr lang="fr-FR" dirty="0" smtClean="0"/>
                        <a:t>…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9401" y="1313547"/>
            <a:ext cx="1923142" cy="15428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6" y="2896539"/>
            <a:ext cx="1755371" cy="14840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572" y="4420757"/>
            <a:ext cx="2322292" cy="143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57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Les pâtes à moisissures internes ou fromages à pâte persillée</a:t>
            </a:r>
            <a:br>
              <a:rPr lang="fr-FR" b="1" dirty="0"/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fr-FR" dirty="0" smtClean="0"/>
              <a:t>Dans </a:t>
            </a:r>
            <a:r>
              <a:rPr lang="fr-FR" dirty="0"/>
              <a:t>le cas des fromages à pâte persillée tels </a:t>
            </a:r>
            <a:r>
              <a:rPr lang="fr-FR" u="sng" dirty="0">
                <a:hlinkClick r:id="rId2"/>
              </a:rPr>
              <a:t>roquefort</a:t>
            </a:r>
            <a:r>
              <a:rPr lang="fr-FR" dirty="0"/>
              <a:t>, bleus d'Auvergne, de Bresse…, le caillé est ensemencé et percé pour que le champignon se développe. </a:t>
            </a:r>
            <a:endParaRPr lang="fr-FR" dirty="0" smtClean="0"/>
          </a:p>
          <a:p>
            <a:pPr marL="0" indent="0" fontAlgn="base">
              <a:buNone/>
            </a:pPr>
            <a:r>
              <a:rPr lang="fr-FR" dirty="0" smtClean="0"/>
              <a:t>Ces </a:t>
            </a:r>
            <a:r>
              <a:rPr lang="fr-FR" dirty="0"/>
              <a:t>fromages sont tous fabriqués à partir de lait de vache, sauf le roquefort fait exclusivement avec du lait de brebis.</a:t>
            </a:r>
          </a:p>
          <a:p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3197379"/>
            <a:ext cx="4836160" cy="32209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279" y="3272368"/>
            <a:ext cx="28575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581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jeu des fromages: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http://www.jeux-geographiques.com/jeux-en-ligne-Jeu-Fromages-de-France-_pageid80.html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434436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76</TotalTime>
  <Words>142</Words>
  <Application>Microsoft Office PowerPoint</Application>
  <PresentationFormat>Widescreen</PresentationFormat>
  <Paragraphs>58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Retrospect</vt:lpstr>
      <vt:lpstr>PowerPoint Presentation</vt:lpstr>
      <vt:lpstr>Chaque région française produits des fromages différents…</vt:lpstr>
      <vt:lpstr>On commence par le lait caillé de …</vt:lpstr>
      <vt:lpstr>Les différentes sortes de fromages: </vt:lpstr>
      <vt:lpstr>Les fromages à pâte pressée</vt:lpstr>
      <vt:lpstr>Les fromages à pâte fraîche </vt:lpstr>
      <vt:lpstr> Les fromages à pâte molle: pas de pressage </vt:lpstr>
      <vt:lpstr>Les pâtes à moisissures internes ou fromages à pâte persillée </vt:lpstr>
      <vt:lpstr>Le jeu des fromages:</vt:lpstr>
      <vt:lpstr>PowerPoint Presentation</vt:lpstr>
      <vt:lpstr>Déguster un fromage…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marilaur</dc:creator>
  <cp:lastModifiedBy>marilaur</cp:lastModifiedBy>
  <cp:revision>8</cp:revision>
  <dcterms:created xsi:type="dcterms:W3CDTF">2013-04-27T14:27:28Z</dcterms:created>
  <dcterms:modified xsi:type="dcterms:W3CDTF">2013-04-27T15:44:03Z</dcterms:modified>
</cp:coreProperties>
</file>